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49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894D4A3-3245-493D-ACFC-445AEECEF861}">
  <a:tblStyle styleName="Table_0" styleId="{8894D4A3-3245-493D-ACFC-445AEECEF861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2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" name="Shape 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5" name="Shape 1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7" name="Shape 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/>
          <p:nvPr/>
        </p:nvSpPr>
        <p:spPr>
          <a:xfrm>
            <a:off y="696740" x="900283"/>
            <a:ext cy="3480823" cx="4644022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1" name="Shape 41"/>
          <p:cNvSpPr txBox="1"/>
          <p:nvPr/>
        </p:nvSpPr>
        <p:spPr>
          <a:xfrm>
            <a:off y="4407891" x="643882"/>
            <a:ext cy="4176124" cx="515538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y="4407891" x="643882"/>
            <a:ext cy="4174685" cx="515394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3" name="Shape 43"/>
          <p:cNvSpPr/>
          <p:nvPr>
            <p:ph idx="2" type="sldImg"/>
          </p:nvPr>
        </p:nvSpPr>
        <p:spPr>
          <a:xfrm>
            <a:off y="696740" x="900283"/>
            <a:ext cy="3479383" cx="4642581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8" name="Shape 1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9" name="Shape 1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6" name="Shape 2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3" name="Shape 2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7" name="Shape 2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4" name="Shape 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1" name="Shape 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8" name="Shape 2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5" name="Shape 2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2" name="Shape 2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9" name="Shape 2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6" name="Shape 2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3" name="Shape 2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0" name="Shape 2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7" name="Shape 2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1" name="Shape 3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2" name="Shape 3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9" name="Shape 3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3" name="Shape 3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0" name="Shape 3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7" name="Shape 3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4" name="Shape 3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1" name="Shape 3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8" name="Shape 3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4" name="Shape 3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2" name="Shape 4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2111123" x="685800"/>
            <a:ext cy="154647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3786737" x="685800"/>
            <a:ext cy="104631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600200" x="457200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600200" x="4692273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5875078" x="457200"/>
            <a:ext cy="69269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_1">
  <p:cSld name="TITLE_1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856060" x="685655"/>
            <a:ext cy="1142999" cx="777124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defRPr sz="49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algn="ctr" rtl="0" indent="-285750" marL="74295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defRPr baseline="0" sz="49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algn="ctr" rtl="0" indent="-228600" marL="114300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defRPr baseline="0" sz="49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algn="ctr" rtl="0" indent="-228600" marL="160020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defRPr baseline="0" sz="49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algn="ctr" rtl="0" indent="-228600" marL="205740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defRPr baseline="0" sz="49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algn="ctr" rtl="0" indent="-228600" marL="251460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defRPr sz="49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algn="ctr" rtl="0" indent="-228600" marL="297180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defRPr sz="49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algn="ctr" rtl="0" indent="-228600" marL="342900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defRPr sz="49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algn="ctr" rtl="0" indent="-228600" marL="388620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defRPr sz="49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y="6247632" x="685655"/>
            <a:ext cy="456335" cx="190427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 strike="noStrike" u="none" b="0" cap="none" baseline="0" sz="14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y="6247632" x="3122903"/>
            <a:ext cy="456335" cx="289387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 strike="noStrike" u="none" b="0" cap="none" baseline="0" sz="14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y="2208264" x="685655"/>
            <a:ext cy="3976027" cx="776980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defRPr sz="35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algn="l" rtl="0" indent="-285750" marL="74295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defRPr baseline="0" sz="31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algn="l" rtl="0" indent="-228600" marL="1143000">
              <a:lnSpc>
                <a:spcPct val="101000"/>
              </a:lnSpc>
              <a:spcBef>
                <a:spcPts val="600"/>
              </a:spcBef>
              <a:spcAft>
                <a:spcPts val="0"/>
              </a:spcAft>
              <a:defRPr baseline="0" sz="27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algn="l" rtl="0" indent="-228600" marL="160020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defRPr baseline="0" sz="22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algn="l" rtl="0" indent="-228600" marL="205740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defRPr baseline="0" sz="22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algn="l" rtl="0" indent="-228600" marL="251460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defRPr sz="35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algn="l" rtl="0" indent="-228600" marL="297180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defRPr sz="35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algn="l" rtl="0" indent="-228600" marL="342900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defRPr sz="35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algn="l" rtl="0" indent="-228600" marL="388620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defRPr sz="35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y="6247632" x="6552623"/>
            <a:ext cy="456335" cx="190427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lnSpc>
                <a:spcPct val="93000"/>
              </a:lnSpc>
              <a:defRPr strike="noStrike" u="none" b="0" cap="none" baseline="0" sz="1400" i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8"/><Relationship Target="../slideLayouts/slideLayout7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3.jp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pn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jp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3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2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2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5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8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7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9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3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6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8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2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3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4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1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0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6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9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4"/><Relationship Target="../media/image01.jpg" Type="http://schemas.openxmlformats.org/officeDocument/2006/relationships/image" Id="rId3"/><Relationship Target="../media/image09.png" Type="http://schemas.openxmlformats.org/officeDocument/2006/relationships/image" Id="rId5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7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0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8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5.pn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jpg" Type="http://schemas.openxmlformats.org/officeDocument/2006/relationships/image" Id="rId4"/><Relationship Target="../media/image01.jpg" Type="http://schemas.openxmlformats.org/officeDocument/2006/relationships/image" Id="rId3"/><Relationship Target="../media/image02.jpg" Type="http://schemas.openxmlformats.org/officeDocument/2006/relationships/image" Id="rId5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jpg" Type="http://schemas.openxmlformats.org/officeDocument/2006/relationships/image" Id="rId4"/><Relationship Target="../media/image01.jp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ctrTitle"/>
          </p:nvPr>
        </p:nvSpPr>
        <p:spPr>
          <a:xfrm>
            <a:off y="2111123" x="685800"/>
            <a:ext cy="1546474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DeepskyLog</a:t>
            </a:r>
          </a:p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y="3786737" x="685800"/>
            <a:ext cy="1046317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>
                <a:solidFill>
                  <a:srgbClr val="000000"/>
                </a:solidFill>
              </a:rPr>
              <a:t>Online application to prepare and log deep-sky observations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y="6496450" x="4784786"/>
            <a:ext cy="293700" cx="41859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r">
              <a:buNone/>
            </a:pPr>
            <a:r>
              <a:rPr lang="en"/>
              <a:t> 9 - 12 May 2013</a:t>
            </a:r>
          </a:p>
        </p:txBody>
      </p:sp>
      <p:sp>
        <p:nvSpPr>
          <p:cNvPr id="32" name="Shape 32"/>
          <p:cNvSpPr txBox="1"/>
          <p:nvPr/>
        </p:nvSpPr>
        <p:spPr>
          <a:xfrm>
            <a:off y="6485050" x="158200"/>
            <a:ext cy="316499" cx="4338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RACA starparty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History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Observations</a:t>
            </a:r>
          </a:p>
        </p:txBody>
      </p:sp>
      <p:graphicFrame>
        <p:nvGraphicFramePr>
          <p:cNvPr id="98" name="Shape 98"/>
          <p:cNvGraphicFramePr/>
          <p:nvPr/>
        </p:nvGraphicFramePr>
        <p:xfrm>
          <a:off y="2372100" x="2442087"/>
          <a:ext cy="3000000" cx="3000000"/>
        </p:xfrm>
        <a:graphic>
          <a:graphicData uri="http://schemas.openxmlformats.org/drawingml/2006/table">
            <a:tbl>
              <a:tblPr>
                <a:noFill/>
                <a:tableStyleId>{8894D4A3-3245-493D-ACFC-445AEECEF861}</a:tableStyleId>
              </a:tblPr>
              <a:tblGrid>
                <a:gridCol w="2486600"/>
                <a:gridCol w="1773225"/>
              </a:tblGrid>
              <a:tr h="392400">
                <a:tc>
                  <a:txBody>
                    <a:bodyPr>
                      <a:noAutofit/>
                    </a:bodyPr>
                    <a:lstStyle/>
                    <a:p>
                      <a:pPr rtl="0" lvl="0">
                        <a:buNone/>
                      </a:pPr>
                      <a:r>
                        <a:rPr lang="en"/>
                        <a:t>09/11/2005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buNone/>
                      </a:pPr>
                      <a:r>
                        <a:rPr lang="en"/>
                        <a:t>5000</a:t>
                      </a:r>
                    </a:p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28/05/2006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buNone/>
                      </a:pPr>
                      <a:r>
                        <a:rPr lang="en"/>
                        <a:t>10000</a:t>
                      </a:r>
                    </a:p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16/12/2007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buNone/>
                      </a:pPr>
                      <a:r>
                        <a:rPr lang="en"/>
                        <a:t>20000</a:t>
                      </a:r>
                    </a:p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10/04/2009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buNone/>
                      </a:pPr>
                      <a:r>
                        <a:rPr lang="en"/>
                        <a:t>30000</a:t>
                      </a:r>
                    </a:p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14/03/2010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buNone/>
                      </a:pPr>
                      <a:r>
                        <a:rPr lang="en"/>
                        <a:t>40000</a:t>
                      </a:r>
                    </a:p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08/04/2011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buNone/>
                      </a:pPr>
                      <a:r>
                        <a:rPr lang="en"/>
                        <a:t>50000</a:t>
                      </a:r>
                    </a:p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30/05/2012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buNone/>
                      </a:pPr>
                      <a:r>
                        <a:rPr lang="en"/>
                        <a:t>60000</a:t>
                      </a:r>
                    </a:p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27/02/2013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buNone/>
                      </a:pPr>
                      <a:r>
                        <a:rPr lang="en"/>
                        <a:t>65000</a:t>
                      </a:r>
                    </a:p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08/05/2013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buNone/>
                      </a:pPr>
                      <a:r>
                        <a:rPr lang="en"/>
                        <a:t>67304</a:t>
                      </a:r>
                    </a:p>
                  </a:txBody>
                  <a:tcPr marR="91425" marB="91425" marT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History</a:t>
            </a:r>
          </a:p>
        </p:txBody>
      </p:sp>
      <p:sp>
        <p:nvSpPr>
          <p:cNvPr id="104" name="Shape 104"/>
          <p:cNvSpPr/>
          <p:nvPr/>
        </p:nvSpPr>
        <p:spPr>
          <a:xfrm>
            <a:off y="960232" x="165716"/>
            <a:ext cy="6007472" cx="881256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History</a:t>
            </a:r>
          </a:p>
        </p:txBody>
      </p:sp>
      <p:sp>
        <p:nvSpPr>
          <p:cNvPr id="110" name="Shape 110"/>
          <p:cNvSpPr/>
          <p:nvPr/>
        </p:nvSpPr>
        <p:spPr>
          <a:xfrm>
            <a:off y="960232" x="158175"/>
            <a:ext cy="4881233" cx="88276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History</a:t>
            </a:r>
          </a:p>
        </p:txBody>
      </p:sp>
      <p:sp>
        <p:nvSpPr>
          <p:cNvPr id="116" name="Shape 116"/>
          <p:cNvSpPr/>
          <p:nvPr/>
        </p:nvSpPr>
        <p:spPr>
          <a:xfrm>
            <a:off y="960232" x="-104508"/>
            <a:ext cy="5936936" cx="935301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History</a:t>
            </a:r>
          </a:p>
        </p:txBody>
      </p:sp>
      <p:sp>
        <p:nvSpPr>
          <p:cNvPr id="122" name="Shape 122"/>
          <p:cNvSpPr/>
          <p:nvPr/>
        </p:nvSpPr>
        <p:spPr>
          <a:xfrm>
            <a:off y="960232" x="319176"/>
            <a:ext cy="6080284" cx="85056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History</a:t>
            </a:r>
          </a:p>
        </p:txBody>
      </p:sp>
      <p:sp>
        <p:nvSpPr>
          <p:cNvPr id="128" name="Shape 128"/>
          <p:cNvSpPr/>
          <p:nvPr/>
        </p:nvSpPr>
        <p:spPr>
          <a:xfrm>
            <a:off y="960232" x="123825"/>
            <a:ext cy="5695950" cx="88963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35" name="Shape 135"/>
          <p:cNvSpPr/>
          <p:nvPr/>
        </p:nvSpPr>
        <p:spPr>
          <a:xfrm>
            <a:off y="-115672" x="0"/>
            <a:ext cy="7880196" cx="91440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/>
          <p:nvPr/>
        </p:nvSpPr>
        <p:spPr>
          <a:xfrm>
            <a:off y="1378375" x="1480075"/>
            <a:ext cy="4355399" cx="6349499"/>
          </a:xfrm>
          <a:prstGeom prst="verticalScroll">
            <a:avLst>
              <a:gd fmla="val 125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4.3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y="2255516" x="457200"/>
            <a:ext cy="3538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lang="en">
                <a:solidFill>
                  <a:srgbClr val="0000FF"/>
                </a:solidFill>
              </a:rPr>
              <a:t>http://www.deepskylog.org/</a:t>
            </a:r>
          </a:p>
          <a:p>
            <a:pPr algn="ctr" rtl="0" lvl="0">
              <a:buNone/>
            </a:pPr>
            <a:r>
              <a:rPr lang="en">
                <a:solidFill>
                  <a:srgbClr val="0000FF"/>
                </a:solidFill>
              </a:rPr>
              <a:t>http://www.deepskylog.be/</a:t>
            </a:r>
          </a:p>
          <a:p>
            <a:pPr algn="ctr" rtl="0" lvl="0">
              <a:buNone/>
            </a:pPr>
            <a:r>
              <a:rPr lang="en">
                <a:solidFill>
                  <a:srgbClr val="0000FF"/>
                </a:solidFill>
              </a:rPr>
              <a:t>http://www.deepskylog.nl/</a:t>
            </a:r>
          </a:p>
          <a:p>
            <a:pPr algn="ctr" rtl="0" lvl="0">
              <a:buNone/>
            </a:pPr>
            <a:r>
              <a:rPr lang="en">
                <a:solidFill>
                  <a:srgbClr val="0000FF"/>
                </a:solidFill>
              </a:rPr>
              <a:t>http://www.deepskylog.fr/</a:t>
            </a:r>
          </a:p>
          <a:p>
            <a:pPr algn="ctr" rtl="0" lvl="0">
              <a:buNone/>
            </a:pPr>
            <a:r>
              <a:rPr lang="en">
                <a:solidFill>
                  <a:srgbClr val="0000FF"/>
                </a:solidFill>
              </a:rPr>
              <a:t>http://www.deepskylog.de/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49" name="Shape 149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56" name="Shape 156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y="0" x="2747916"/>
            <a:ext cy="1036499" cx="6461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ctr" rtl="0" lvl="0" marR="0" indent="0" mar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ahoma"/>
              <a:buNone/>
            </a:pPr>
            <a:r>
              <a:rPr strike="noStrike" u="none" cap="none" baseline="0" lang="en" i="0">
                <a:solidFill>
                  <a:srgbClr val="000000"/>
                </a:solidFill>
              </a:rPr>
              <a:t>DeepskyLog</a:t>
            </a:r>
          </a:p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y="1451062" x="414850"/>
            <a:ext cy="4504601" cx="7467312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-419100" marL="457200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strike="noStrike" u="none" b="0" cap="none" baseline="0" lang="en" i="0">
                <a:solidFill>
                  <a:srgbClr val="000000"/>
                </a:solidFill>
              </a:rPr>
              <a:t>Overview</a:t>
            </a:r>
          </a:p>
          <a:p>
            <a:pPr algn="l" rtl="0" lvl="1" marR="0" indent="-419100" marL="914400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000000"/>
                </a:solidFill>
              </a:rPr>
              <a:t>What?</a:t>
            </a:r>
          </a:p>
          <a:p>
            <a:pPr algn="l" rtl="0" lvl="1" marR="0" indent="-419100" marL="914400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000000"/>
                </a:solidFill>
              </a:rPr>
              <a:t>Why?</a:t>
            </a:r>
          </a:p>
          <a:p>
            <a:pPr algn="l" rtl="0" lvl="1" marR="0" indent="-419100" marL="914400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000000"/>
                </a:solidFill>
              </a:rPr>
              <a:t>Who?</a:t>
            </a:r>
          </a:p>
          <a:p>
            <a:pPr algn="l" rtl="0" lvl="1" marR="0" indent="-419100" marL="914400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>
                <a:solidFill>
                  <a:srgbClr val="000000"/>
                </a:solidFill>
              </a:rPr>
              <a:t>History</a:t>
            </a:r>
          </a:p>
          <a:p>
            <a:pPr algn="l" rtl="0" lvl="0" marR="0" indent="-419100" marL="457200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strike="noStrike" u="none" b="0" cap="none" baseline="0" lang="en" i="0">
                <a:solidFill>
                  <a:srgbClr val="000000"/>
                </a:solidFill>
              </a:rPr>
              <a:t>DeepskyLog 4.3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63" name="Shape 163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70" name="Shape 170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77" name="Shape 177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84" name="Shape 184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91" name="Shape 191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98" name="Shape 198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05" name="Shape 205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12" name="Shape 212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19" name="Shape 219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26" name="Shape 226"/>
          <p:cNvSpPr/>
          <p:nvPr/>
        </p:nvSpPr>
        <p:spPr>
          <a:xfrm>
            <a:off y="21109" x="-244011"/>
            <a:ext cy="6836889" cx="96320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buNone/>
            </a:pPr>
            <a:r>
              <a:rPr lang="en"/>
              <a:t>DeepskyLog - What?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Prepare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Log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Compare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Communicate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Free!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International</a:t>
            </a:r>
          </a:p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Tool for 'VVS Werkgroep Deep-Sky'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33" name="Shape 233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40" name="Shape 240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47" name="Shape 247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54" name="Shape 254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61" name="Shape 261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68" name="Shape 268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75" name="Shape 275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82" name="Shape 282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89" name="Shape 289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96" name="Shape 296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Why?</a:t>
            </a: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No idea which objects already observed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Other observers?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Online, nothing user-friendly was available in 2004</a:t>
            </a:r>
          </a:p>
          <a:p>
            <a:r>
              <a:t/>
            </a:r>
          </a:p>
        </p:txBody>
      </p:sp>
      <p:sp>
        <p:nvSpPr>
          <p:cNvPr id="53" name="Shape 53"/>
          <p:cNvSpPr/>
          <p:nvPr/>
        </p:nvSpPr>
        <p:spPr>
          <a:xfrm>
            <a:off y="2262187" x="2857500"/>
            <a:ext cy="2333625" cx="3429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03" name="Shape 303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10" name="Shape 310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17" name="Shape 317"/>
          <p:cNvSpPr/>
          <p:nvPr/>
        </p:nvSpPr>
        <p:spPr>
          <a:xfrm>
            <a:off y="-26894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24" name="Shape 324"/>
          <p:cNvSpPr/>
          <p:nvPr/>
        </p:nvSpPr>
        <p:spPr>
          <a:xfrm>
            <a:off y="-26893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31" name="Shape 331"/>
          <p:cNvSpPr/>
          <p:nvPr/>
        </p:nvSpPr>
        <p:spPr>
          <a:xfrm>
            <a:off y="-26893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38" name="Shape 338"/>
          <p:cNvSpPr/>
          <p:nvPr/>
        </p:nvSpPr>
        <p:spPr>
          <a:xfrm>
            <a:off y="-26893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45" name="Shape 345"/>
          <p:cNvSpPr/>
          <p:nvPr/>
        </p:nvSpPr>
        <p:spPr>
          <a:xfrm>
            <a:off y="-26893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52" name="Shape 352"/>
          <p:cNvSpPr/>
          <p:nvPr/>
        </p:nvSpPr>
        <p:spPr>
          <a:xfrm>
            <a:off y="-26893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59" name="Shape 359"/>
          <p:cNvSpPr/>
          <p:nvPr/>
        </p:nvSpPr>
        <p:spPr>
          <a:xfrm>
            <a:off y="-26893" x="0"/>
            <a:ext cy="6911787" cx="91439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66" name="Shape 366"/>
          <p:cNvSpPr/>
          <p:nvPr/>
        </p:nvSpPr>
        <p:spPr>
          <a:xfrm>
            <a:off y="0" x="2139771"/>
            <a:ext cy="6858001" cx="48644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Who?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60" name="Shape 60"/>
          <p:cNvSpPr/>
          <p:nvPr/>
        </p:nvSpPr>
        <p:spPr>
          <a:xfrm>
            <a:off y="960232" x="4240155"/>
            <a:ext cy="6116771" cx="533121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61" name="Shape 61"/>
          <p:cNvSpPr/>
          <p:nvPr/>
        </p:nvSpPr>
        <p:spPr>
          <a:xfrm>
            <a:off y="960232" x="0"/>
            <a:ext cy="6577959" cx="443678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62" name="Shape 62"/>
          <p:cNvSpPr txBox="1"/>
          <p:nvPr/>
        </p:nvSpPr>
        <p:spPr>
          <a:xfrm>
            <a:off y="1129675" x="-13675"/>
            <a:ext cy="649800" cx="42536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3600" lang="en">
                <a:solidFill>
                  <a:srgbClr val="FFFFFF"/>
                </a:solidFill>
              </a:rPr>
              <a:t>Wim De Meester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y="1129675" x="4240024"/>
            <a:ext cy="649800" cx="49188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3600" lang="en">
                <a:solidFill>
                  <a:srgbClr val="FFFFFF"/>
                </a:solidFill>
              </a:rPr>
              <a:t>Jan Vanautgaerden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73" name="Shape 373"/>
          <p:cNvSpPr/>
          <p:nvPr/>
        </p:nvSpPr>
        <p:spPr>
          <a:xfrm>
            <a:off y="0" x="2157167"/>
            <a:ext cy="6858000" cx="482966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80" name="Shape 380"/>
          <p:cNvSpPr/>
          <p:nvPr/>
        </p:nvSpPr>
        <p:spPr>
          <a:xfrm>
            <a:off y="0" x="2145703"/>
            <a:ext cy="6858000" cx="48525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87" name="Shape 387"/>
          <p:cNvSpPr/>
          <p:nvPr/>
        </p:nvSpPr>
        <p:spPr>
          <a:xfrm>
            <a:off y="0" x="2142097"/>
            <a:ext cy="6857998" cx="485980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</a:t>
            </a:r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Help DeepskyLog!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Database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Documentation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Articles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Social media : Facebook, youtube, google+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Developing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Translations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Bugs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99" name="Shape 399"/>
          <p:cNvSpPr/>
          <p:nvPr/>
        </p:nvSpPr>
        <p:spPr>
          <a:xfrm>
            <a:off y="1440453" x="1755971"/>
            <a:ext cy="3977092" cx="56320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400" name="Shape 400"/>
          <p:cNvSpPr txBox="1"/>
          <p:nvPr/>
        </p:nvSpPr>
        <p:spPr>
          <a:xfrm>
            <a:off y="5806800" x="146875"/>
            <a:ext cy="1051200" cx="35987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93000"/>
              </a:lnSpc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developers@deepskylog.be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y="6138750" x="4889123"/>
            <a:ext cy="387299" cx="3919499"/>
          </a:xfrm>
          <a:prstGeom prst="rect">
            <a:avLst/>
          </a:prstGeom>
          <a:noFill/>
          <a:ln>
            <a:noFill/>
          </a:ln>
        </p:spPr>
        <p:txBody>
          <a:bodyPr bIns="45000" rIns="90000" lIns="90000" tIns="66150" anchor="t" anchorCtr="0">
            <a:noAutofit/>
          </a:bodyPr>
          <a:lstStyle/>
          <a:p>
            <a:pPr algn="r" rtl="0" lvl="0" marR="0" indent="0" mar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strike="noStrike" u="none" b="0" cap="none" baseline="0" sz="2400" lang="en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deepskywim@gmail.com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Who?</a:t>
            </a:r>
          </a:p>
        </p:txBody>
      </p:sp>
      <p:sp>
        <p:nvSpPr>
          <p:cNvPr id="69" name="Shape 69"/>
          <p:cNvSpPr/>
          <p:nvPr/>
        </p:nvSpPr>
        <p:spPr>
          <a:xfrm>
            <a:off y="960232" x="0"/>
            <a:ext cy="6630614" cx="44179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70" name="Shape 70"/>
          <p:cNvSpPr/>
          <p:nvPr/>
        </p:nvSpPr>
        <p:spPr>
          <a:xfrm>
            <a:off y="960232" x="4417931"/>
            <a:ext cy="5971090" cx="895906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71" name="Shape 71"/>
          <p:cNvSpPr txBox="1"/>
          <p:nvPr/>
        </p:nvSpPr>
        <p:spPr>
          <a:xfrm>
            <a:off y="1204673" x="-578"/>
            <a:ext cy="564899" cx="44184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3600" lang="en">
                <a:solidFill>
                  <a:srgbClr val="FFFFFF"/>
                </a:solidFill>
              </a:rPr>
              <a:t>David Erzeel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y="1204673" x="4417931"/>
            <a:ext cy="564899" cx="47532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3600" lang="en"/>
              <a:t>Eric Van der Jeught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Who?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79" name="Shape 79"/>
          <p:cNvSpPr/>
          <p:nvPr/>
        </p:nvSpPr>
        <p:spPr>
          <a:xfrm>
            <a:off y="960232" x="-17496"/>
            <a:ext cy="6117841" cx="91789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Who?</a:t>
            </a:r>
          </a:p>
        </p:txBody>
      </p:sp>
      <p:sp>
        <p:nvSpPr>
          <p:cNvPr id="85" name="Shape 85"/>
          <p:cNvSpPr/>
          <p:nvPr/>
        </p:nvSpPr>
        <p:spPr>
          <a:xfrm>
            <a:off y="0" x="-1"/>
            <a:ext cy="6858001" cx="91440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y="-2167" x="2722498"/>
            <a:ext cy="962400" cx="6438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DeepskyLog - History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1210300" x="457200"/>
            <a:ext cy="5312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August 2003 : First ideas, astronomylog?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August 2004 : First lines of code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October 9, 2004 : First operational version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December 7, 2004 : Version 1.0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2005 : DeepskyLog 2.0, 2.1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2006 : DeepskyLog 2.2, 3.0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2007 : DeepskyLog 3.1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2008 : DeepskyLog 3.2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2009 : DeepskyLog 3.3, 3.4, 3.5, 3.6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2010 : DeepskyLog 3.7, 3.8, 3.9, 4.0, 4.1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2011 : DeepskyLog 4.2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2012 : DeepskyLog 4.3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